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5" r:id="rId6"/>
    <p:sldId id="259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B63DD-0B3F-483F-802C-F7DD57E8BE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656E9-B2C0-405F-BAED-42111EC4D4F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Организатор мероприятия 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(юридическое лицо или индивидуальный предприниматель, проводящий мероприятия с организованными группами детей в условиях природной среды)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CA9289AC-F970-454E-96A7-44CC250070C5}" type="parTrans" cxnId="{51D7C0DD-524E-411F-813E-9DF1CEEB22BF}">
      <dgm:prSet/>
      <dgm:spPr/>
      <dgm:t>
        <a:bodyPr/>
        <a:lstStyle/>
        <a:p>
          <a:endParaRPr lang="ru-RU"/>
        </a:p>
      </dgm:t>
    </dgm:pt>
    <dgm:pt modelId="{95E88BC0-2FD6-4DE3-8CA9-E95DE2C17E69}" type="sibTrans" cxnId="{51D7C0DD-524E-411F-813E-9DF1CEEB22BF}">
      <dgm:prSet/>
      <dgm:spPr/>
      <dgm:t>
        <a:bodyPr/>
        <a:lstStyle/>
        <a:p>
          <a:endParaRPr lang="ru-RU"/>
        </a:p>
      </dgm:t>
    </dgm:pt>
    <dgm:pt modelId="{D4C5310F-0C24-47AE-ABF9-F613ACD5B806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Руководитель мероприятия обеспечивает проведение мероприятия в соответствии ОРА, организация инструктажей по вопросам безопасности и эксплуатации снаряжения. Сопровождение мероприятия и принятие оперативных решений. </a:t>
          </a:r>
        </a:p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Руководитель организованной группы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обязан иметь в наличии копии ОРА и списки и медицинские заключения детей, сопровождать группу в период проведения мероприятия и принимать оперативные решения.</a:t>
          </a:r>
        </a:p>
      </dgm:t>
    </dgm:pt>
    <dgm:pt modelId="{781EC441-20F6-4512-B23F-93D58251749F}" type="parTrans" cxnId="{415A74CF-1596-441F-9733-A5DF24DF48CF}">
      <dgm:prSet/>
      <dgm:spPr/>
      <dgm:t>
        <a:bodyPr/>
        <a:lstStyle/>
        <a:p>
          <a:endParaRPr lang="ru-RU"/>
        </a:p>
      </dgm:t>
    </dgm:pt>
    <dgm:pt modelId="{FFBEAA2D-5898-4C7A-9ABC-4E258F1A0C9E}" type="sibTrans" cxnId="{415A74CF-1596-441F-9733-A5DF24DF48CF}">
      <dgm:prSet/>
      <dgm:spPr/>
      <dgm:t>
        <a:bodyPr/>
        <a:lstStyle/>
        <a:p>
          <a:endParaRPr lang="ru-RU"/>
        </a:p>
      </dgm:t>
    </dgm:pt>
    <dgm:pt modelId="{ED13CA30-6D17-421D-A15C-2E0B3C3A98C0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Подготовка и утверждение организационно-распорядительных актов  (ОРА) о проведении мероприятия;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Назначение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руководителя мероприятия 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(ответственное лицо, осуществляющее руководство подготовкой, организацию и проведения мероприятия) и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руководителя организованной группы детей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(сопровождающего);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Уведомление органов местного самоуправления и необходимых служб о проведении мероприятия (согласно законодательства РФ) 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Обеспечение необходимой информации о мероприятие, проверки готовности группы, а также наличия необходимого снаряжения.</a:t>
          </a:r>
        </a:p>
      </dgm:t>
    </dgm:pt>
    <dgm:pt modelId="{86AE03E7-8A3D-40C9-BF46-B0F6AEC110B7}" type="parTrans" cxnId="{08B07BD0-7C45-46D1-B527-E3C780D7A3DB}">
      <dgm:prSet/>
      <dgm:spPr/>
      <dgm:t>
        <a:bodyPr/>
        <a:lstStyle/>
        <a:p>
          <a:endParaRPr lang="ru-RU"/>
        </a:p>
      </dgm:t>
    </dgm:pt>
    <dgm:pt modelId="{EA6128CA-9B01-4D1A-A1F1-2D2C9E78D7D7}" type="sibTrans" cxnId="{08B07BD0-7C45-46D1-B527-E3C780D7A3DB}">
      <dgm:prSet/>
      <dgm:spPr/>
      <dgm:t>
        <a:bodyPr/>
        <a:lstStyle/>
        <a:p>
          <a:endParaRPr lang="ru-RU"/>
        </a:p>
      </dgm:t>
    </dgm:pt>
    <dgm:pt modelId="{06B3F46F-B646-45E5-BA51-24BFC1736494}" type="pres">
      <dgm:prSet presAssocID="{990B63DD-0B3F-483F-802C-F7DD57E8BE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D7FD709-9B2A-4ABB-B46C-38A3ABE05D96}" type="pres">
      <dgm:prSet presAssocID="{990B63DD-0B3F-483F-802C-F7DD57E8BE14}" presName="Name1" presStyleCnt="0"/>
      <dgm:spPr/>
    </dgm:pt>
    <dgm:pt modelId="{B46D1074-504D-4184-9958-64C9E1E8A467}" type="pres">
      <dgm:prSet presAssocID="{990B63DD-0B3F-483F-802C-F7DD57E8BE14}" presName="cycle" presStyleCnt="0"/>
      <dgm:spPr/>
    </dgm:pt>
    <dgm:pt modelId="{D2FD61C4-2ACA-4F21-BF65-32A8C4A562C1}" type="pres">
      <dgm:prSet presAssocID="{990B63DD-0B3F-483F-802C-F7DD57E8BE14}" presName="srcNode" presStyleLbl="node1" presStyleIdx="0" presStyleCnt="3"/>
      <dgm:spPr/>
    </dgm:pt>
    <dgm:pt modelId="{F16AE346-D0EC-4479-AB6A-A8A2ADC471E9}" type="pres">
      <dgm:prSet presAssocID="{990B63DD-0B3F-483F-802C-F7DD57E8BE14}" presName="conn" presStyleLbl="parChTrans1D2" presStyleIdx="0" presStyleCnt="1"/>
      <dgm:spPr/>
      <dgm:t>
        <a:bodyPr/>
        <a:lstStyle/>
        <a:p>
          <a:endParaRPr lang="ru-RU"/>
        </a:p>
      </dgm:t>
    </dgm:pt>
    <dgm:pt modelId="{ACB68A49-DB33-4F5B-9616-9A2060E9BBF8}" type="pres">
      <dgm:prSet presAssocID="{990B63DD-0B3F-483F-802C-F7DD57E8BE14}" presName="extraNode" presStyleLbl="node1" presStyleIdx="0" presStyleCnt="3"/>
      <dgm:spPr/>
    </dgm:pt>
    <dgm:pt modelId="{FAE09CBE-6C39-44A1-820B-4B21D21A665B}" type="pres">
      <dgm:prSet presAssocID="{990B63DD-0B3F-483F-802C-F7DD57E8BE14}" presName="dstNode" presStyleLbl="node1" presStyleIdx="0" presStyleCnt="3"/>
      <dgm:spPr/>
    </dgm:pt>
    <dgm:pt modelId="{0EE40C0F-03C9-466E-AB3C-3DF38CD31780}" type="pres">
      <dgm:prSet presAssocID="{4AC656E9-B2C0-405F-BAED-42111EC4D4FA}" presName="text_1" presStyleLbl="node1" presStyleIdx="0" presStyleCnt="3" custScaleX="100848" custScaleY="80232" custLinFactNeighborX="2872" custLinFactNeighborY="-4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E754A-E833-4309-9BE8-D9939303F692}" type="pres">
      <dgm:prSet presAssocID="{4AC656E9-B2C0-405F-BAED-42111EC4D4FA}" presName="accent_1" presStyleCnt="0"/>
      <dgm:spPr/>
    </dgm:pt>
    <dgm:pt modelId="{02971CAF-8FA3-4CE4-9FC9-E9E5E1D1C14B}" type="pres">
      <dgm:prSet presAssocID="{4AC656E9-B2C0-405F-BAED-42111EC4D4FA}" presName="accentRepeatNode" presStyleLbl="solidFgAcc1" presStyleIdx="0" presStyleCnt="3"/>
      <dgm:spPr/>
    </dgm:pt>
    <dgm:pt modelId="{FD8F4650-D1E6-4622-AFC9-450CCE62AE97}" type="pres">
      <dgm:prSet presAssocID="{ED13CA30-6D17-421D-A15C-2E0B3C3A98C0}" presName="text_2" presStyleLbl="node1" presStyleIdx="1" presStyleCnt="3" custScaleY="227035" custLinFactNeighborX="1313" custLinFactNeighborY="-32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DE1E3-D8E2-46BD-8A2B-22C9FF411C30}" type="pres">
      <dgm:prSet presAssocID="{ED13CA30-6D17-421D-A15C-2E0B3C3A98C0}" presName="accent_2" presStyleCnt="0"/>
      <dgm:spPr/>
    </dgm:pt>
    <dgm:pt modelId="{4FC132AA-47AD-48E0-8556-969314086A34}" type="pres">
      <dgm:prSet presAssocID="{ED13CA30-6D17-421D-A15C-2E0B3C3A98C0}" presName="accentRepeatNode" presStyleLbl="solidFgAcc1" presStyleIdx="1" presStyleCnt="3"/>
      <dgm:spPr/>
    </dgm:pt>
    <dgm:pt modelId="{DF82AE9F-54AE-4008-9CAD-822407A9A272}" type="pres">
      <dgm:prSet presAssocID="{D4C5310F-0C24-47AE-ABF9-F613ACD5B806}" presName="text_3" presStyleLbl="node1" presStyleIdx="2" presStyleCnt="3" custScaleY="162139" custLinFactNeighborX="1242" custLinFactNeighborY="3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4D536-51FA-4A8A-8E6B-8694388963A8}" type="pres">
      <dgm:prSet presAssocID="{D4C5310F-0C24-47AE-ABF9-F613ACD5B806}" presName="accent_3" presStyleCnt="0"/>
      <dgm:spPr/>
    </dgm:pt>
    <dgm:pt modelId="{53C63BD5-9534-484E-8F6D-D69A0341712B}" type="pres">
      <dgm:prSet presAssocID="{D4C5310F-0C24-47AE-ABF9-F613ACD5B806}" presName="accentRepeatNode" presStyleLbl="solidFgAcc1" presStyleIdx="2" presStyleCnt="3"/>
      <dgm:spPr/>
    </dgm:pt>
  </dgm:ptLst>
  <dgm:cxnLst>
    <dgm:cxn modelId="{08B07BD0-7C45-46D1-B527-E3C780D7A3DB}" srcId="{990B63DD-0B3F-483F-802C-F7DD57E8BE14}" destId="{ED13CA30-6D17-421D-A15C-2E0B3C3A98C0}" srcOrd="1" destOrd="0" parTransId="{86AE03E7-8A3D-40C9-BF46-B0F6AEC110B7}" sibTransId="{EA6128CA-9B01-4D1A-A1F1-2D2C9E78D7D7}"/>
    <dgm:cxn modelId="{51D7C0DD-524E-411F-813E-9DF1CEEB22BF}" srcId="{990B63DD-0B3F-483F-802C-F7DD57E8BE14}" destId="{4AC656E9-B2C0-405F-BAED-42111EC4D4FA}" srcOrd="0" destOrd="0" parTransId="{CA9289AC-F970-454E-96A7-44CC250070C5}" sibTransId="{95E88BC0-2FD6-4DE3-8CA9-E95DE2C17E69}"/>
    <dgm:cxn modelId="{151C45D2-87ED-43FE-AFC3-313767B9367A}" type="presOf" srcId="{D4C5310F-0C24-47AE-ABF9-F613ACD5B806}" destId="{DF82AE9F-54AE-4008-9CAD-822407A9A272}" srcOrd="0" destOrd="0" presId="urn:microsoft.com/office/officeart/2008/layout/VerticalCurvedList"/>
    <dgm:cxn modelId="{B36DD5EB-0432-43E8-8239-D625DFAD2400}" type="presOf" srcId="{990B63DD-0B3F-483F-802C-F7DD57E8BE14}" destId="{06B3F46F-B646-45E5-BA51-24BFC1736494}" srcOrd="0" destOrd="0" presId="urn:microsoft.com/office/officeart/2008/layout/VerticalCurvedList"/>
    <dgm:cxn modelId="{346C5128-84B9-49C0-9B43-09D9C41DA65E}" type="presOf" srcId="{4AC656E9-B2C0-405F-BAED-42111EC4D4FA}" destId="{0EE40C0F-03C9-466E-AB3C-3DF38CD31780}" srcOrd="0" destOrd="0" presId="urn:microsoft.com/office/officeart/2008/layout/VerticalCurvedList"/>
    <dgm:cxn modelId="{415A74CF-1596-441F-9733-A5DF24DF48CF}" srcId="{990B63DD-0B3F-483F-802C-F7DD57E8BE14}" destId="{D4C5310F-0C24-47AE-ABF9-F613ACD5B806}" srcOrd="2" destOrd="0" parTransId="{781EC441-20F6-4512-B23F-93D58251749F}" sibTransId="{FFBEAA2D-5898-4C7A-9ABC-4E258F1A0C9E}"/>
    <dgm:cxn modelId="{41089602-1463-4DDB-9BF0-AD37F07AB039}" type="presOf" srcId="{95E88BC0-2FD6-4DE3-8CA9-E95DE2C17E69}" destId="{F16AE346-D0EC-4479-AB6A-A8A2ADC471E9}" srcOrd="0" destOrd="0" presId="urn:microsoft.com/office/officeart/2008/layout/VerticalCurvedList"/>
    <dgm:cxn modelId="{A4B41E7D-5127-4970-BFBC-F4EFDF525109}" type="presOf" srcId="{ED13CA30-6D17-421D-A15C-2E0B3C3A98C0}" destId="{FD8F4650-D1E6-4622-AFC9-450CCE62AE97}" srcOrd="0" destOrd="0" presId="urn:microsoft.com/office/officeart/2008/layout/VerticalCurvedList"/>
    <dgm:cxn modelId="{91FBB7A9-FA85-4901-8203-B04BA13421DE}" type="presParOf" srcId="{06B3F46F-B646-45E5-BA51-24BFC1736494}" destId="{FD7FD709-9B2A-4ABB-B46C-38A3ABE05D96}" srcOrd="0" destOrd="0" presId="urn:microsoft.com/office/officeart/2008/layout/VerticalCurvedList"/>
    <dgm:cxn modelId="{86F04087-6261-45D5-B5D3-8F24213E2D33}" type="presParOf" srcId="{FD7FD709-9B2A-4ABB-B46C-38A3ABE05D96}" destId="{B46D1074-504D-4184-9958-64C9E1E8A467}" srcOrd="0" destOrd="0" presId="urn:microsoft.com/office/officeart/2008/layout/VerticalCurvedList"/>
    <dgm:cxn modelId="{35B3FAC6-C9EC-4ED7-8A8F-4062D39BD19E}" type="presParOf" srcId="{B46D1074-504D-4184-9958-64C9E1E8A467}" destId="{D2FD61C4-2ACA-4F21-BF65-32A8C4A562C1}" srcOrd="0" destOrd="0" presId="urn:microsoft.com/office/officeart/2008/layout/VerticalCurvedList"/>
    <dgm:cxn modelId="{0488C7A9-EE55-4759-B716-AFDEA671CBEB}" type="presParOf" srcId="{B46D1074-504D-4184-9958-64C9E1E8A467}" destId="{F16AE346-D0EC-4479-AB6A-A8A2ADC471E9}" srcOrd="1" destOrd="0" presId="urn:microsoft.com/office/officeart/2008/layout/VerticalCurvedList"/>
    <dgm:cxn modelId="{9C66FE45-E7A5-41EE-AC12-209DF449B442}" type="presParOf" srcId="{B46D1074-504D-4184-9958-64C9E1E8A467}" destId="{ACB68A49-DB33-4F5B-9616-9A2060E9BBF8}" srcOrd="2" destOrd="0" presId="urn:microsoft.com/office/officeart/2008/layout/VerticalCurvedList"/>
    <dgm:cxn modelId="{920F76D2-5504-42EC-BA50-62DF66920782}" type="presParOf" srcId="{B46D1074-504D-4184-9958-64C9E1E8A467}" destId="{FAE09CBE-6C39-44A1-820B-4B21D21A665B}" srcOrd="3" destOrd="0" presId="urn:microsoft.com/office/officeart/2008/layout/VerticalCurvedList"/>
    <dgm:cxn modelId="{93E7962D-9DE3-4605-88E2-9CC6F2199AC8}" type="presParOf" srcId="{FD7FD709-9B2A-4ABB-B46C-38A3ABE05D96}" destId="{0EE40C0F-03C9-466E-AB3C-3DF38CD31780}" srcOrd="1" destOrd="0" presId="urn:microsoft.com/office/officeart/2008/layout/VerticalCurvedList"/>
    <dgm:cxn modelId="{9BB47CC5-012B-404B-A7C4-F6408D0C82FE}" type="presParOf" srcId="{FD7FD709-9B2A-4ABB-B46C-38A3ABE05D96}" destId="{1C8E754A-E833-4309-9BE8-D9939303F692}" srcOrd="2" destOrd="0" presId="urn:microsoft.com/office/officeart/2008/layout/VerticalCurvedList"/>
    <dgm:cxn modelId="{E0997392-D29B-4C7F-B692-40E78018FD38}" type="presParOf" srcId="{1C8E754A-E833-4309-9BE8-D9939303F692}" destId="{02971CAF-8FA3-4CE4-9FC9-E9E5E1D1C14B}" srcOrd="0" destOrd="0" presId="urn:microsoft.com/office/officeart/2008/layout/VerticalCurvedList"/>
    <dgm:cxn modelId="{B356B58E-002C-42A6-99E6-EE4FF05DEEA2}" type="presParOf" srcId="{FD7FD709-9B2A-4ABB-B46C-38A3ABE05D96}" destId="{FD8F4650-D1E6-4622-AFC9-450CCE62AE97}" srcOrd="3" destOrd="0" presId="urn:microsoft.com/office/officeart/2008/layout/VerticalCurvedList"/>
    <dgm:cxn modelId="{4916ED2C-C3D0-4AB7-8E55-5A4E1D0397A6}" type="presParOf" srcId="{FD7FD709-9B2A-4ABB-B46C-38A3ABE05D96}" destId="{566DE1E3-D8E2-46BD-8A2B-22C9FF411C30}" srcOrd="4" destOrd="0" presId="urn:microsoft.com/office/officeart/2008/layout/VerticalCurvedList"/>
    <dgm:cxn modelId="{9072B01B-6127-44AE-A65E-128A5BD09352}" type="presParOf" srcId="{566DE1E3-D8E2-46BD-8A2B-22C9FF411C30}" destId="{4FC132AA-47AD-48E0-8556-969314086A34}" srcOrd="0" destOrd="0" presId="urn:microsoft.com/office/officeart/2008/layout/VerticalCurvedList"/>
    <dgm:cxn modelId="{0AF790E4-EF5C-4D61-81C3-6605B56FDEF3}" type="presParOf" srcId="{FD7FD709-9B2A-4ABB-B46C-38A3ABE05D96}" destId="{DF82AE9F-54AE-4008-9CAD-822407A9A272}" srcOrd="5" destOrd="0" presId="urn:microsoft.com/office/officeart/2008/layout/VerticalCurvedList"/>
    <dgm:cxn modelId="{152C862D-449D-40DC-97E9-B5FE5254A73D}" type="presParOf" srcId="{FD7FD709-9B2A-4ABB-B46C-38A3ABE05D96}" destId="{EE54D536-51FA-4A8A-8E6B-8694388963A8}" srcOrd="6" destOrd="0" presId="urn:microsoft.com/office/officeart/2008/layout/VerticalCurvedList"/>
    <dgm:cxn modelId="{D90B6D50-21BF-4579-966A-0C0DAB6473FA}" type="presParOf" srcId="{EE54D536-51FA-4A8A-8E6B-8694388963A8}" destId="{53C63BD5-9534-484E-8F6D-D69A034171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AE346-D0EC-4479-AB6A-A8A2ADC471E9}">
      <dsp:nvSpPr>
        <dsp:cNvPr id="0" name=""/>
        <dsp:cNvSpPr/>
      </dsp:nvSpPr>
      <dsp:spPr>
        <a:xfrm>
          <a:off x="-6285149" y="-959373"/>
          <a:ext cx="7465103" cy="746510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40C0F-03C9-466E-AB3C-3DF38CD31780}">
      <dsp:nvSpPr>
        <dsp:cNvPr id="0" name=""/>
        <dsp:cNvSpPr/>
      </dsp:nvSpPr>
      <dsp:spPr>
        <a:xfrm>
          <a:off x="783329" y="217761"/>
          <a:ext cx="7497590" cy="889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484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Организатор мероприятия 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(юридическое лицо или индивидуальный предприниматель, проводящий мероприятия с организованными группами детей в условиях природной среды)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83329" y="217761"/>
        <a:ext cx="7497590" cy="889990"/>
      </dsp:txXfrm>
    </dsp:sp>
    <dsp:sp modelId="{02971CAF-8FA3-4CE4-9FC9-E9E5E1D1C14B}">
      <dsp:nvSpPr>
        <dsp:cNvPr id="0" name=""/>
        <dsp:cNvSpPr/>
      </dsp:nvSpPr>
      <dsp:spPr>
        <a:xfrm>
          <a:off x="60778" y="415976"/>
          <a:ext cx="1386589" cy="1386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F4650-D1E6-4622-AFC9-450CCE62AE97}">
      <dsp:nvSpPr>
        <dsp:cNvPr id="0" name=""/>
        <dsp:cNvSpPr/>
      </dsp:nvSpPr>
      <dsp:spPr>
        <a:xfrm>
          <a:off x="1249594" y="1153869"/>
          <a:ext cx="7031325" cy="2518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4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Подготовка и утверждение организационно-распорядительных актов  (ОРА) о проведении мероприятия;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Назначение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руководителя мероприятия 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(ответственное лицо, осуществляющее руководство подготовкой, организацию и проведения мероприятия) и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руководителя организованной группы детей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(сопровождающего);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Уведомление органов местного самоуправления и необходимых служб о проведении мероприятия (согласно законодательства РФ)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Обеспечение необходимой информации о мероприятие, проверки готовности группы, а также наличия необходимого снаряжения.</a:t>
          </a:r>
        </a:p>
      </dsp:txBody>
      <dsp:txXfrm>
        <a:off x="1249594" y="1153869"/>
        <a:ext cx="7031325" cy="2518434"/>
      </dsp:txXfrm>
    </dsp:sp>
    <dsp:sp modelId="{4FC132AA-47AD-48E0-8556-969314086A34}">
      <dsp:nvSpPr>
        <dsp:cNvPr id="0" name=""/>
        <dsp:cNvSpPr/>
      </dsp:nvSpPr>
      <dsp:spPr>
        <a:xfrm>
          <a:off x="463998" y="2079883"/>
          <a:ext cx="1386589" cy="1386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AE9F-54AE-4008-9CAD-822407A9A272}">
      <dsp:nvSpPr>
        <dsp:cNvPr id="0" name=""/>
        <dsp:cNvSpPr/>
      </dsp:nvSpPr>
      <dsp:spPr>
        <a:xfrm>
          <a:off x="846374" y="3747795"/>
          <a:ext cx="7434545" cy="1798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4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Руководитель мероприятия обеспечивает проведение мероприятия в соответствии ОРА, организация инструктажей по вопросам безопасности и эксплуатации снаряжения. Сопровождение мероприятия и принятие оперативных решений.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Руководитель организованной группы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обязан иметь в наличии копии ОРА и списки и медицинские заключения детей, сопровождать группу в период проведения мероприятия и принимать оперативные решения.</a:t>
          </a:r>
        </a:p>
      </dsp:txBody>
      <dsp:txXfrm>
        <a:off x="846374" y="3747795"/>
        <a:ext cx="7434545" cy="1798561"/>
      </dsp:txXfrm>
    </dsp:sp>
    <dsp:sp modelId="{53C63BD5-9534-484E-8F6D-D69A0341712B}">
      <dsp:nvSpPr>
        <dsp:cNvPr id="0" name=""/>
        <dsp:cNvSpPr/>
      </dsp:nvSpPr>
      <dsp:spPr>
        <a:xfrm>
          <a:off x="60778" y="3743790"/>
          <a:ext cx="1386589" cy="1386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9B77-BC96-45D1-8F6A-B0BB1BE33777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6E43F-A763-4D55-BE08-3031AF464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3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П.1.</a:t>
            </a:r>
            <a:r>
              <a:rPr lang="ru-RU" baseline="0" dirty="0"/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Настоящие Требования определяют порядок организации и проведения мероприятий с участием организованных групп детей на территории РФ, предусматривающих пребывание организованной группы детей в условиях природной среды в рамках осуществления образовательной и (или) туристской деятельности и (или) оказания услуг в сфере отдыха и оздоровления детей 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П.2 </a:t>
            </a: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Методические рекомендации прошли обсуждение и одобрены экспертным советом по совершенствованию системы организации туристско-краеведческой деятельности в образовательных организациях Российской Федерации и Координационным советом.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dirty="0">
                <a:effectLst/>
                <a:latin typeface="Times New Roman"/>
                <a:ea typeface="Calibri"/>
              </a:rPr>
              <a:t>Методические рекомендации по организации и проведению туристских походов с обучающимися (далее - рекомендации) определяют </a:t>
            </a:r>
            <a:r>
              <a:rPr lang="ru-RU" sz="1200" b="1" dirty="0">
                <a:effectLst/>
                <a:latin typeface="Times New Roman"/>
                <a:ea typeface="Calibri"/>
              </a:rPr>
              <a:t>порядок проведения</a:t>
            </a:r>
            <a:r>
              <a:rPr lang="ru-RU" sz="1200" dirty="0">
                <a:effectLst/>
                <a:latin typeface="Times New Roman"/>
                <a:ea typeface="Calibri"/>
              </a:rPr>
              <a:t> туристских походов (экспедиций) с обучающимися на территории Российской Федерации и за ее пределами.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E43F-A763-4D55-BE08-3031AF4644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0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П.3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Настоящий Порядок устанавливает правила информирования территориальных органов МЧС России юридическими лицами и индивидуальными предпринимателями, оказывающими услуги в сфере занятия активными видами туризма на территории РФ и туристскими группами, осуществляющими самостоятельные путешествия по территории РФ.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П.4 </a:t>
            </a:r>
            <a:r>
              <a:rPr lang="ru-RU" sz="1200" dirty="0">
                <a:effectLst/>
                <a:latin typeface="Times New Roman"/>
                <a:ea typeface="Calibri"/>
              </a:rPr>
              <a:t>Инструкция определяет порядок проведения походов с обучающимися РФ.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E43F-A763-4D55-BE08-3031AF4644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7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E43F-A763-4D55-BE08-3031AF4644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3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E5F36B-F08A-401D-845C-22D5E37788E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C34D9A-CC87-4A50-884A-0E8AE5EE21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824" y="1052736"/>
            <a:ext cx="7844408" cy="3312368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Batang" pitchFamily="18" charset="-127"/>
                <a:ea typeface="Batang" pitchFamily="18" charset="-127"/>
                <a:cs typeface="Angsana New" pitchFamily="18" charset="-34"/>
              </a:rPr>
              <a:t>Порядок организации походов и массовых мероприятий с обучающимися в природной среде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2376264" cy="122413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МБУДО «ЦДЮТТ» Сныткина Е.Э.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Спасибо за внимание!</a:t>
            </a:r>
          </a:p>
        </p:txBody>
      </p:sp>
      <p:pic>
        <p:nvPicPr>
          <p:cNvPr id="1026" name="Picture 2" descr="https://digilander.libero.it/fantasy21/images/DINNER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7983"/>
            <a:ext cx="3880218" cy="47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47b0caebca5a2b29b0f9e3c076a9a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67983"/>
            <a:ext cx="4672354" cy="46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1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84969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Приказ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Минпросвещения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№ 702/811 от 19.12.2019 года «Об утверждении общих требований к организации и проведению в природной среде следующих мероприятий с участием детей, являющихся членами организованной группы несовершеннолетних туристов: прохождения туристских маршрутов, других маршрутов передвижения, походов, экспедиций, слетов и иных аналогичных мероприятий, а также указанных мероприятий с участием организованных групп детей, проводимых организациями, осуществляющими образовательную деятельность, и организациями отдыха детей и их оздоровления, и к порядку уведомления уполномоченных органов государственной власти о месте, сроках и длительности проведения таких мероприятий».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2. «Методические рекомендации по организации и проведению туристских походов с обучающимися», разработанные </a:t>
            </a:r>
            <a:r>
              <a:rPr lang="ru-RU" i="1" dirty="0" err="1">
                <a:latin typeface="Times New Roman"/>
                <a:ea typeface="Calibri"/>
              </a:rPr>
              <a:t>ФЦДЮТиК</a:t>
            </a:r>
            <a:r>
              <a:rPr lang="ru-RU" i="1" dirty="0">
                <a:latin typeface="Times New Roman"/>
                <a:ea typeface="Calibri"/>
              </a:rPr>
              <a:t> (письмо </a:t>
            </a:r>
            <a:r>
              <a:rPr lang="ru-RU" i="1" dirty="0" err="1">
                <a:latin typeface="Times New Roman"/>
                <a:ea typeface="Calibri"/>
              </a:rPr>
              <a:t>Минобрнауки</a:t>
            </a:r>
            <a:r>
              <a:rPr lang="ru-RU" i="1" dirty="0">
                <a:latin typeface="Times New Roman"/>
                <a:ea typeface="Calibri"/>
              </a:rPr>
              <a:t> России от 12.11.2015 № 09-3173)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0466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Основополагающие документы для организатор, руководителей и участников похода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63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89" y="1196752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3. Приказ МЧС России № 42 от 30.01.2019 г. «Об утверждении Порядка информирования территориальных органов МЧС России о маршрутах передвижения, проходящих по труднодоступной местности, водным, горным, спелеологическим и другим объектам, связанных с повышенным риском для жизни, причинением вреда здоровью туристов (экскурсантов) и их имуществу и Порядка хранения, использования и снятия с учета территориальными органами  МЧС России информации о маршрутах передвижения, проходящих по труднодоступной местности, водным, горным, спелеологическим и другим объектам, связанных с повышенным риском для жизни, причинением вреда здоровью туристов (экскурсантов) и их имуществу».</a:t>
            </a:r>
          </a:p>
          <a:p>
            <a:pPr algn="just"/>
            <a:endParaRPr lang="ru-RU" dirty="0">
              <a:latin typeface="Times New Roman"/>
              <a:ea typeface="Calibri"/>
            </a:endParaRPr>
          </a:p>
          <a:p>
            <a:pPr algn="just"/>
            <a:endParaRPr lang="ru-RU" dirty="0">
              <a:latin typeface="Times New Roman"/>
              <a:ea typeface="Calibri"/>
            </a:endParaRPr>
          </a:p>
          <a:p>
            <a:pPr algn="just"/>
            <a:r>
              <a:rPr lang="ru-RU" i="1" dirty="0">
                <a:latin typeface="Times New Roman"/>
              </a:rPr>
              <a:t>4. </a:t>
            </a:r>
            <a:r>
              <a:rPr lang="ru-RU" i="1" dirty="0">
                <a:latin typeface="Times New Roman"/>
                <a:ea typeface="Calibri"/>
              </a:rPr>
              <a:t>«Инструкция по организации и проведению в природной среде мероприятий с обучающимися Российской Федерации, реализуемых в форме походов в рамках проведения школьного, муниципального, регионального и федерального этапа Всероссийских мероприятий, связанных с походно-экспедиционной деятельностью» (утверждена приказом ФГБОУ ДО «Федеральный центр детско-юношеского туризма и краеведения» от 16.02.2021 № 52</a:t>
            </a:r>
          </a:p>
        </p:txBody>
      </p:sp>
    </p:spTree>
    <p:extLst>
      <p:ext uri="{BB962C8B-B14F-4D97-AF65-F5344CB8AC3E}">
        <p14:creationId xmlns:p14="http://schemas.microsoft.com/office/powerpoint/2010/main" val="307351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019" y="1341437"/>
            <a:ext cx="8208912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i="1" dirty="0">
                <a:solidFill>
                  <a:prstClr val="black"/>
                </a:solidFill>
                <a:latin typeface="Times New Roman"/>
              </a:rPr>
              <a:t>5.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Методические рекомендации по обеспечению питанием при проведении туристских походов и массовых туристских мероприятий с обучающимися в условиях природной среды (письмо ФГБОУ ДО ФЦДО от 15.06.2022г. № 1006-61-22-Р)</a:t>
            </a:r>
          </a:p>
          <a:p>
            <a:pPr lvl="0" algn="just"/>
            <a:endParaRPr lang="ru-RU" i="1" dirty="0">
              <a:solidFill>
                <a:prstClr val="black"/>
              </a:solidFill>
              <a:latin typeface="Times New Roman"/>
            </a:endParaRPr>
          </a:p>
          <a:p>
            <a:pPr lvl="0" algn="just"/>
            <a:r>
              <a:rPr lang="ru-RU" i="1" dirty="0">
                <a:solidFill>
                  <a:prstClr val="black"/>
                </a:solidFill>
                <a:latin typeface="Times New Roman"/>
              </a:rPr>
              <a:t>6. Нормативные документы Общероссийской общественной организации «Федерация спортивного туризма России»  (в части классификации маршрутов походов)</a:t>
            </a:r>
          </a:p>
          <a:p>
            <a:pPr lvl="0" algn="just"/>
            <a:endParaRPr lang="ru-RU" i="1" dirty="0">
              <a:solidFill>
                <a:prstClr val="black"/>
              </a:solidFill>
              <a:latin typeface="Times New Roman"/>
            </a:endParaRPr>
          </a:p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7. Федеральный закон от 04.12.2007 № 329-ФЗ «О физической культуре и спорте в Российской Федерации» (с изменениями и дополнениями. Редакция с изменениями № 462-ФЗ от 30.12.2021)</a:t>
            </a:r>
          </a:p>
          <a:p>
            <a:pPr lvl="0" algn="just"/>
            <a:endParaRPr lang="ru-RU" i="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646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334" y="548680"/>
            <a:ext cx="727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Требования к организации и проведению мероприятий в природной среде с участием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11488823"/>
              </p:ext>
            </p:extLst>
          </p:nvPr>
        </p:nvGraphicFramePr>
        <p:xfrm>
          <a:off x="395536" y="1195011"/>
          <a:ext cx="8280920" cy="554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07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762" y="476672"/>
            <a:ext cx="7490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Порядок организации и проведения похода и массовых мероприятий с обучающимися в природной среде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и утверждение организационно-распорядительных документов о проведении мероприятия;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Назначение руководителя мероприятия;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Утверждение списка участников;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проверки наличия необходимых знаний, умений и навыков участников мероприятия в соответствии с программой мероприятия;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Информировать территориальный орган МЧС России в субъекте РФ, на территории которой начинается маршрут передвижения, не позднее чем 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десять рабочих дней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начала мероприятия , связанного с активными видами туризма, в форме уведомления одним из следующих способов: на официальном сайте МЧС Росси, по адресу электронной почты территориального органа МЧС России, посредством заказного почтового отправления с уведомлением о вручении, по телефону территориального органа МЧС России, при личном обращении в территориальный орган МЧС России;</a:t>
            </a:r>
          </a:p>
        </p:txBody>
      </p:sp>
    </p:spTree>
    <p:extLst>
      <p:ext uri="{BB962C8B-B14F-4D97-AF65-F5344CB8AC3E}">
        <p14:creationId xmlns:p14="http://schemas.microsoft.com/office/powerpoint/2010/main" val="308164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68" y="112474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до тридцати дней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уведомить территориальные органы федерального органа исполнительной власти в сфере внутренних дел о месте , дате и сроке проведения мероприятия. 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позднее 10 дней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начала мероприятия разработать и согласовать с территориальными органами внутренних дел «План мероприятий по обеспечению общественного порядка и общественной безопасности при проведении мероприятия» (при проведении слетов , соревнований и иных аналогичных мероприятий)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Согласование мероприятия (для походов) с маршрутно-квалификационной комиссией (МКК) образовательной организации муниципального образования или субъекта РФ (при необходимости);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отчета о мероприятии.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191725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4846" b="4790"/>
          <a:stretch/>
        </p:blipFill>
        <p:spPr bwMode="auto">
          <a:xfrm>
            <a:off x="1619672" y="260648"/>
            <a:ext cx="6536527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5130" b="5075"/>
          <a:stretch/>
        </p:blipFill>
        <p:spPr bwMode="auto">
          <a:xfrm>
            <a:off x="2339752" y="3501009"/>
            <a:ext cx="6447656" cy="314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658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4276" b="5074"/>
          <a:stretch/>
        </p:blipFill>
        <p:spPr bwMode="auto">
          <a:xfrm>
            <a:off x="1262364" y="937118"/>
            <a:ext cx="7881636" cy="5804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4126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936</Words>
  <Application>Microsoft Office PowerPoint</Application>
  <PresentationFormat>Экран (4:3)</PresentationFormat>
  <Paragraphs>42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Порядок организации походов и массовых мероприятий с обучающимися в природной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организации походов и массовых мероприятий с обучающимися в природной среде</dc:title>
  <dc:creator>User</dc:creator>
  <cp:lastModifiedBy>Пользователь</cp:lastModifiedBy>
  <cp:revision>53</cp:revision>
  <dcterms:created xsi:type="dcterms:W3CDTF">2022-09-07T11:00:58Z</dcterms:created>
  <dcterms:modified xsi:type="dcterms:W3CDTF">2024-12-09T12:16:18Z</dcterms:modified>
</cp:coreProperties>
</file>